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161" d="100"/>
          <a:sy n="161" d="100"/>
        </p:scale>
        <p:origin x="150"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A230E-31A6-4BD6-9826-8DE73FDB06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82ED34BA-CFFA-42DC-A688-1719E3B6C0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85265504-F075-4B36-B2CC-D5FE03A63FCF}"/>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5" name="Footer Placeholder 4">
            <a:extLst>
              <a:ext uri="{FF2B5EF4-FFF2-40B4-BE49-F238E27FC236}">
                <a16:creationId xmlns:a16="http://schemas.microsoft.com/office/drawing/2014/main" id="{A92A3257-074A-4CEE-907A-596DAE57D4F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CC9D90C-6469-4D55-B5BB-D3939C15B511}"/>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3622557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C7632-5B9B-4CA9-B6BB-549D8DD3CDE1}"/>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33FE160-653A-4A25-AF5E-C8D730A29B1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BDD213C-9105-4951-9F4A-FDBB70FAB58B}"/>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5" name="Footer Placeholder 4">
            <a:extLst>
              <a:ext uri="{FF2B5EF4-FFF2-40B4-BE49-F238E27FC236}">
                <a16:creationId xmlns:a16="http://schemas.microsoft.com/office/drawing/2014/main" id="{3EACD329-5729-4283-9ED1-997D10FD0C2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A4D6504D-9C6C-43AA-B52A-EA9694A5DC10}"/>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165610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6672BF-09DB-40BF-AF5F-94CE379FFA5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BA2211A9-102F-4071-BACC-176080D567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E2CFBC4-35D0-412C-B093-8AFB15B5A830}"/>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5" name="Footer Placeholder 4">
            <a:extLst>
              <a:ext uri="{FF2B5EF4-FFF2-40B4-BE49-F238E27FC236}">
                <a16:creationId xmlns:a16="http://schemas.microsoft.com/office/drawing/2014/main" id="{D5CF697B-793C-4549-98E6-A9D878007CA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7B9FFA9-ECD2-464C-86BF-32059CD55A13}"/>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2912387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2AD54-9F2C-4A08-8748-C40A9F5BA5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154C2B87-27E2-4A6C-88A0-0E4E1FBA83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D05E2A5-066F-4BA8-BF48-5CEABEBE9A63}"/>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5" name="Footer Placeholder 4">
            <a:extLst>
              <a:ext uri="{FF2B5EF4-FFF2-40B4-BE49-F238E27FC236}">
                <a16:creationId xmlns:a16="http://schemas.microsoft.com/office/drawing/2014/main" id="{F273C818-F628-4BED-9713-B24E70EE697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06D842-B54F-46F0-B7C3-2BA363F6450C}"/>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1435116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423F-E7CF-458D-8F64-C3673E86E7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6330E8A2-740A-4BCA-82B0-50634788C3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6B044-E87A-4E7C-9A8C-7EABA9CD5C85}"/>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5" name="Footer Placeholder 4">
            <a:extLst>
              <a:ext uri="{FF2B5EF4-FFF2-40B4-BE49-F238E27FC236}">
                <a16:creationId xmlns:a16="http://schemas.microsoft.com/office/drawing/2014/main" id="{0ECC762D-E635-4B0C-87A0-2F8BE2C36297}"/>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CBF172B-6998-40D2-A673-F4AE86F28573}"/>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860259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749-4A16-48A0-9D4B-E320ECCCE9C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3CCEC407-CCBF-4592-890B-F4840B1F56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84057336-5013-4B64-891B-CC76B3F98B7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99ACC676-B94F-4D22-A072-E4A72B18DB99}"/>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6" name="Footer Placeholder 5">
            <a:extLst>
              <a:ext uri="{FF2B5EF4-FFF2-40B4-BE49-F238E27FC236}">
                <a16:creationId xmlns:a16="http://schemas.microsoft.com/office/drawing/2014/main" id="{542BCB4B-47BF-4DD4-8232-5FDDC27C1759}"/>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0AC6909-0B18-4804-91C4-E1E43CA5EAA3}"/>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1203801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B00F2-A04B-441E-BC57-8E591D5CD2F5}"/>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CE07E7E-9127-4A1C-90B9-017A8D28DF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98E123-BB35-4919-9251-B442E93164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EC9970DF-3438-4351-BA2F-525D5DACCE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B2E409-818A-4FC9-8B56-B77917FA4C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7F1FC5A1-B2D9-4BAF-BC7D-A11EC0A2FAE0}"/>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8" name="Footer Placeholder 7">
            <a:extLst>
              <a:ext uri="{FF2B5EF4-FFF2-40B4-BE49-F238E27FC236}">
                <a16:creationId xmlns:a16="http://schemas.microsoft.com/office/drawing/2014/main" id="{60CEB50C-49D4-44A5-9A19-DB2F3D066D83}"/>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674F4E3D-A955-4CBA-A242-5F36E3CEFEE5}"/>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1846706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A44FE-BE9B-477C-ADB2-6A84E2F74FA7}"/>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F114C8A6-25C7-49B1-8BB6-2A4E68C2B876}"/>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4" name="Footer Placeholder 3">
            <a:extLst>
              <a:ext uri="{FF2B5EF4-FFF2-40B4-BE49-F238E27FC236}">
                <a16:creationId xmlns:a16="http://schemas.microsoft.com/office/drawing/2014/main" id="{1F3F4AFD-83BD-4240-9DAD-D2FE15EF34CC}"/>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D69579E5-3081-4CC5-8176-4BD66C1FC156}"/>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1219965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C7782F-C15F-43A4-A742-56192CE4F99C}"/>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3" name="Footer Placeholder 2">
            <a:extLst>
              <a:ext uri="{FF2B5EF4-FFF2-40B4-BE49-F238E27FC236}">
                <a16:creationId xmlns:a16="http://schemas.microsoft.com/office/drawing/2014/main" id="{18CA7175-6A3E-40F0-A191-B7364ACC6B6E}"/>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39F9D18B-1250-4D76-AD33-EE7BD7662428}"/>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240858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8CF58-D692-42B3-B83F-C302D3AB41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E9BF65C2-6EA0-4DA4-BC2B-90425FE836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7B00BE11-363C-4FF3-80DB-0BEA80D91D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B711BB-50D3-4912-8114-2647AAE47C3E}"/>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6" name="Footer Placeholder 5">
            <a:extLst>
              <a:ext uri="{FF2B5EF4-FFF2-40B4-BE49-F238E27FC236}">
                <a16:creationId xmlns:a16="http://schemas.microsoft.com/office/drawing/2014/main" id="{9DCB2A7E-5696-490E-A5C5-133AC1C232E4}"/>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F42F7E7-2668-4DFE-929B-D757CC248108}"/>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3689321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24F3F-5843-4220-A5C4-0A99F18670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3240D32D-D5B7-46C2-9439-EB84EB9F0F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BAF630E4-C69B-4450-AB0B-F95EA1B2F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B3447A-83F5-4932-9CB2-E7B565444256}"/>
              </a:ext>
            </a:extLst>
          </p:cNvPr>
          <p:cNvSpPr>
            <a:spLocks noGrp="1"/>
          </p:cNvSpPr>
          <p:nvPr>
            <p:ph type="dt" sz="half" idx="10"/>
          </p:nvPr>
        </p:nvSpPr>
        <p:spPr/>
        <p:txBody>
          <a:bodyPr/>
          <a:lstStyle/>
          <a:p>
            <a:fld id="{B7CFDEBE-B841-477B-827C-C7C6E01590F1}" type="datetimeFigureOut">
              <a:rPr lang="en-NZ" smtClean="0"/>
              <a:t>28/03/2022</a:t>
            </a:fld>
            <a:endParaRPr lang="en-NZ"/>
          </a:p>
        </p:txBody>
      </p:sp>
      <p:sp>
        <p:nvSpPr>
          <p:cNvPr id="6" name="Footer Placeholder 5">
            <a:extLst>
              <a:ext uri="{FF2B5EF4-FFF2-40B4-BE49-F238E27FC236}">
                <a16:creationId xmlns:a16="http://schemas.microsoft.com/office/drawing/2014/main" id="{B2EC602C-6537-4A54-AA41-44002630301C}"/>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D1265717-2FC7-4AB5-B561-192AD0843B29}"/>
              </a:ext>
            </a:extLst>
          </p:cNvPr>
          <p:cNvSpPr>
            <a:spLocks noGrp="1"/>
          </p:cNvSpPr>
          <p:nvPr>
            <p:ph type="sldNum" sz="quarter" idx="12"/>
          </p:nvPr>
        </p:nvSpPr>
        <p:spPr/>
        <p:txBody>
          <a:bodyPr/>
          <a:lstStyle/>
          <a:p>
            <a:fld id="{4F39F347-3292-41EF-A276-4E67B92B5CFF}" type="slidenum">
              <a:rPr lang="en-NZ" smtClean="0"/>
              <a:t>‹#›</a:t>
            </a:fld>
            <a:endParaRPr lang="en-NZ"/>
          </a:p>
        </p:txBody>
      </p:sp>
    </p:spTree>
    <p:extLst>
      <p:ext uri="{BB962C8B-B14F-4D97-AF65-F5344CB8AC3E}">
        <p14:creationId xmlns:p14="http://schemas.microsoft.com/office/powerpoint/2010/main" val="272409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28EFAA-88F4-4AD3-9AE7-2AF634899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B569CE0-0944-495A-B20C-50D1D735EC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4269328-82E2-40E3-98A4-440C48717E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FDEBE-B841-477B-827C-C7C6E01590F1}" type="datetimeFigureOut">
              <a:rPr lang="en-NZ" smtClean="0"/>
              <a:t>28/03/2022</a:t>
            </a:fld>
            <a:endParaRPr lang="en-NZ"/>
          </a:p>
        </p:txBody>
      </p:sp>
      <p:sp>
        <p:nvSpPr>
          <p:cNvPr id="5" name="Footer Placeholder 4">
            <a:extLst>
              <a:ext uri="{FF2B5EF4-FFF2-40B4-BE49-F238E27FC236}">
                <a16:creationId xmlns:a16="http://schemas.microsoft.com/office/drawing/2014/main" id="{45368E77-4193-4D0C-96C7-BC1F646ADF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DD820604-6964-47A3-AF3C-0C0585C5CC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39F347-3292-41EF-A276-4E67B92B5CFF}" type="slidenum">
              <a:rPr lang="en-NZ" smtClean="0"/>
              <a:t>‹#›</a:t>
            </a:fld>
            <a:endParaRPr lang="en-NZ"/>
          </a:p>
        </p:txBody>
      </p:sp>
    </p:spTree>
    <p:extLst>
      <p:ext uri="{BB962C8B-B14F-4D97-AF65-F5344CB8AC3E}">
        <p14:creationId xmlns:p14="http://schemas.microsoft.com/office/powerpoint/2010/main" val="143492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risonercontact@corrections.govt.nz"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80F900-3D0B-468C-A351-5850D6A1D219}"/>
              </a:ext>
            </a:extLst>
          </p:cNvPr>
          <p:cNvSpPr/>
          <p:nvPr/>
        </p:nvSpPr>
        <p:spPr>
          <a:xfrm>
            <a:off x="0" y="0"/>
            <a:ext cx="12192000" cy="7362701"/>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4" name="Rectangle: Top Corners One Rounded and One Snipped 3">
            <a:extLst>
              <a:ext uri="{FF2B5EF4-FFF2-40B4-BE49-F238E27FC236}">
                <a16:creationId xmlns:a16="http://schemas.microsoft.com/office/drawing/2014/main" id="{B33F9BC8-BDEA-4AF7-A18E-37A24DFF8FDD}"/>
              </a:ext>
            </a:extLst>
          </p:cNvPr>
          <p:cNvSpPr/>
          <p:nvPr/>
        </p:nvSpPr>
        <p:spPr>
          <a:xfrm>
            <a:off x="0" y="0"/>
            <a:ext cx="12192000" cy="504701"/>
          </a:xfrm>
          <a:prstGeom prst="snip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dirty="0">
                <a:solidFill>
                  <a:schemeClr val="bg2">
                    <a:lumMod val="50000"/>
                  </a:schemeClr>
                </a:solidFill>
              </a:rPr>
              <a:t>JAT/Jury Trials – Legal Access to Clients in Custody</a:t>
            </a:r>
          </a:p>
        </p:txBody>
      </p:sp>
      <p:pic>
        <p:nvPicPr>
          <p:cNvPr id="6" name="Picture 5">
            <a:extLst>
              <a:ext uri="{FF2B5EF4-FFF2-40B4-BE49-F238E27FC236}">
                <a16:creationId xmlns:a16="http://schemas.microsoft.com/office/drawing/2014/main" id="{3529A958-F337-402F-9D8C-16B63F3899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02699" y="0"/>
            <a:ext cx="641276" cy="504701"/>
          </a:xfrm>
          <a:prstGeom prst="rect">
            <a:avLst/>
          </a:prstGeom>
        </p:spPr>
      </p:pic>
      <p:sp>
        <p:nvSpPr>
          <p:cNvPr id="8" name="Rectangle: Rounded Corners 7">
            <a:extLst>
              <a:ext uri="{FF2B5EF4-FFF2-40B4-BE49-F238E27FC236}">
                <a16:creationId xmlns:a16="http://schemas.microsoft.com/office/drawing/2014/main" id="{18F035BA-0796-478A-B3D2-8C1B7BF0ED61}"/>
              </a:ext>
            </a:extLst>
          </p:cNvPr>
          <p:cNvSpPr/>
          <p:nvPr/>
        </p:nvSpPr>
        <p:spPr>
          <a:xfrm>
            <a:off x="150415" y="2022144"/>
            <a:ext cx="973777" cy="831273"/>
          </a:xfrm>
          <a:prstGeom prst="roundRect">
            <a:avLst/>
          </a:prstGeom>
          <a:pattFill prst="smConfetti">
            <a:fgClr>
              <a:schemeClr val="accent6">
                <a:lumMod val="60000"/>
                <a:lumOff val="40000"/>
              </a:schemeClr>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dirty="0">
                <a:solidFill>
                  <a:schemeClr val="bg2">
                    <a:lumMod val="50000"/>
                  </a:schemeClr>
                </a:solidFill>
              </a:rPr>
              <a:t>Counsel prepare file</a:t>
            </a:r>
          </a:p>
        </p:txBody>
      </p:sp>
      <p:sp>
        <p:nvSpPr>
          <p:cNvPr id="9" name="Rectangle: Rounded Corners 8">
            <a:extLst>
              <a:ext uri="{FF2B5EF4-FFF2-40B4-BE49-F238E27FC236}">
                <a16:creationId xmlns:a16="http://schemas.microsoft.com/office/drawing/2014/main" id="{50521F90-4DFE-4F37-9868-EC659C85E12F}"/>
              </a:ext>
            </a:extLst>
          </p:cNvPr>
          <p:cNvSpPr/>
          <p:nvPr/>
        </p:nvSpPr>
        <p:spPr>
          <a:xfrm>
            <a:off x="1579896" y="2022144"/>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000" dirty="0">
                <a:solidFill>
                  <a:schemeClr val="bg2">
                    <a:lumMod val="50000"/>
                  </a:schemeClr>
                </a:solidFill>
              </a:rPr>
              <a:t>Phone/AVL contact with client deemed sufficient</a:t>
            </a:r>
          </a:p>
        </p:txBody>
      </p:sp>
      <p:sp>
        <p:nvSpPr>
          <p:cNvPr id="10" name="Rectangle: Rounded Corners 9">
            <a:extLst>
              <a:ext uri="{FF2B5EF4-FFF2-40B4-BE49-F238E27FC236}">
                <a16:creationId xmlns:a16="http://schemas.microsoft.com/office/drawing/2014/main" id="{2EC54937-F7D0-4639-9365-B751FFBF4AED}"/>
              </a:ext>
            </a:extLst>
          </p:cNvPr>
          <p:cNvSpPr/>
          <p:nvPr/>
        </p:nvSpPr>
        <p:spPr>
          <a:xfrm>
            <a:off x="3020287" y="2025481"/>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900" dirty="0">
                <a:solidFill>
                  <a:schemeClr val="bg2">
                    <a:lumMod val="50000"/>
                  </a:schemeClr>
                </a:solidFill>
              </a:rPr>
              <a:t>Counsel books phone/AVL with prison as per current process</a:t>
            </a:r>
          </a:p>
        </p:txBody>
      </p:sp>
      <p:sp>
        <p:nvSpPr>
          <p:cNvPr id="11" name="Rectangle: Rounded Corners 10">
            <a:extLst>
              <a:ext uri="{FF2B5EF4-FFF2-40B4-BE49-F238E27FC236}">
                <a16:creationId xmlns:a16="http://schemas.microsoft.com/office/drawing/2014/main" id="{A93EF749-C94C-4CAE-956E-1B2F0A65AA72}"/>
              </a:ext>
            </a:extLst>
          </p:cNvPr>
          <p:cNvSpPr/>
          <p:nvPr/>
        </p:nvSpPr>
        <p:spPr>
          <a:xfrm>
            <a:off x="154373" y="3275364"/>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200" dirty="0">
                <a:solidFill>
                  <a:schemeClr val="bg2">
                    <a:lumMod val="50000"/>
                  </a:schemeClr>
                </a:solidFill>
              </a:rPr>
              <a:t>In person visit with client required</a:t>
            </a:r>
          </a:p>
        </p:txBody>
      </p:sp>
      <p:sp>
        <p:nvSpPr>
          <p:cNvPr id="14" name="Rectangle: Rounded Corners 13">
            <a:extLst>
              <a:ext uri="{FF2B5EF4-FFF2-40B4-BE49-F238E27FC236}">
                <a16:creationId xmlns:a16="http://schemas.microsoft.com/office/drawing/2014/main" id="{6529B930-F96D-4A9D-B5BE-B91DAE1E5C8F}"/>
              </a:ext>
            </a:extLst>
          </p:cNvPr>
          <p:cNvSpPr/>
          <p:nvPr/>
        </p:nvSpPr>
        <p:spPr>
          <a:xfrm>
            <a:off x="4453239" y="2754331"/>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100" dirty="0">
                <a:solidFill>
                  <a:schemeClr val="bg2">
                    <a:lumMod val="50000"/>
                  </a:schemeClr>
                </a:solidFill>
              </a:rPr>
              <a:t>Triage shows case does not meet criteria</a:t>
            </a:r>
          </a:p>
        </p:txBody>
      </p:sp>
      <p:sp>
        <p:nvSpPr>
          <p:cNvPr id="16" name="Rectangle: Rounded Corners 15">
            <a:extLst>
              <a:ext uri="{FF2B5EF4-FFF2-40B4-BE49-F238E27FC236}">
                <a16:creationId xmlns:a16="http://schemas.microsoft.com/office/drawing/2014/main" id="{334B6CFD-62E4-4434-8CDF-593E14244AFF}"/>
              </a:ext>
            </a:extLst>
          </p:cNvPr>
          <p:cNvSpPr/>
          <p:nvPr/>
        </p:nvSpPr>
        <p:spPr>
          <a:xfrm>
            <a:off x="5886199" y="2754330"/>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900" dirty="0">
                <a:solidFill>
                  <a:schemeClr val="bg2">
                    <a:lumMod val="50000"/>
                  </a:schemeClr>
                </a:solidFill>
              </a:rPr>
              <a:t>Counsel books phone/AVL with prison as per current process</a:t>
            </a:r>
          </a:p>
        </p:txBody>
      </p:sp>
      <p:sp>
        <p:nvSpPr>
          <p:cNvPr id="17" name="Rectangle: Rounded Corners 16">
            <a:extLst>
              <a:ext uri="{FF2B5EF4-FFF2-40B4-BE49-F238E27FC236}">
                <a16:creationId xmlns:a16="http://schemas.microsoft.com/office/drawing/2014/main" id="{03751505-8E75-4557-8088-676395DB00C5}"/>
              </a:ext>
            </a:extLst>
          </p:cNvPr>
          <p:cNvSpPr/>
          <p:nvPr/>
        </p:nvSpPr>
        <p:spPr>
          <a:xfrm>
            <a:off x="4453239" y="3790460"/>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1100" dirty="0">
              <a:solidFill>
                <a:schemeClr val="bg2">
                  <a:lumMod val="50000"/>
                </a:schemeClr>
              </a:solidFill>
            </a:endParaRPr>
          </a:p>
          <a:p>
            <a:pPr algn="ctr"/>
            <a:r>
              <a:rPr lang="en-NZ" sz="1100" dirty="0">
                <a:solidFill>
                  <a:schemeClr val="bg2">
                    <a:lumMod val="50000"/>
                  </a:schemeClr>
                </a:solidFill>
              </a:rPr>
              <a:t>Triage shows case does meet criteria</a:t>
            </a:r>
          </a:p>
          <a:p>
            <a:pPr algn="ctr"/>
            <a:endParaRPr lang="en-NZ" sz="1200" dirty="0">
              <a:solidFill>
                <a:schemeClr val="bg2">
                  <a:lumMod val="50000"/>
                </a:schemeClr>
              </a:solidFill>
            </a:endParaRPr>
          </a:p>
        </p:txBody>
      </p:sp>
      <p:sp>
        <p:nvSpPr>
          <p:cNvPr id="18" name="Rectangle: Rounded Corners 17">
            <a:extLst>
              <a:ext uri="{FF2B5EF4-FFF2-40B4-BE49-F238E27FC236}">
                <a16:creationId xmlns:a16="http://schemas.microsoft.com/office/drawing/2014/main" id="{982507E9-DC14-413B-A299-F91BD3CC7E25}"/>
              </a:ext>
            </a:extLst>
          </p:cNvPr>
          <p:cNvSpPr/>
          <p:nvPr/>
        </p:nvSpPr>
        <p:spPr>
          <a:xfrm>
            <a:off x="5886199" y="3807151"/>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900" dirty="0">
                <a:solidFill>
                  <a:schemeClr val="bg2">
                    <a:lumMod val="50000"/>
                  </a:schemeClr>
                </a:solidFill>
              </a:rPr>
              <a:t>Prisoner Contact team liaises with Prison Director (or delegate)</a:t>
            </a:r>
          </a:p>
        </p:txBody>
      </p:sp>
      <p:cxnSp>
        <p:nvCxnSpPr>
          <p:cNvPr id="20" name="Straight Arrow Connector 19">
            <a:extLst>
              <a:ext uri="{FF2B5EF4-FFF2-40B4-BE49-F238E27FC236}">
                <a16:creationId xmlns:a16="http://schemas.microsoft.com/office/drawing/2014/main" id="{8BE6E89C-944F-4B52-B404-D9EA1190907A}"/>
              </a:ext>
            </a:extLst>
          </p:cNvPr>
          <p:cNvCxnSpPr>
            <a:stCxn id="8" idx="3"/>
            <a:endCxn id="9" idx="1"/>
          </p:cNvCxnSpPr>
          <p:nvPr/>
        </p:nvCxnSpPr>
        <p:spPr>
          <a:xfrm>
            <a:off x="1124192" y="2437781"/>
            <a:ext cx="455704"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92A59F42-3DC9-461D-A431-C1AC918171B6}"/>
              </a:ext>
            </a:extLst>
          </p:cNvPr>
          <p:cNvCxnSpPr/>
          <p:nvPr/>
        </p:nvCxnSpPr>
        <p:spPr>
          <a:xfrm>
            <a:off x="2561107" y="2437781"/>
            <a:ext cx="459179"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BE47006-28FA-415A-A234-069024BA7B99}"/>
              </a:ext>
            </a:extLst>
          </p:cNvPr>
          <p:cNvCxnSpPr/>
          <p:nvPr/>
        </p:nvCxnSpPr>
        <p:spPr>
          <a:xfrm>
            <a:off x="1128150" y="3681350"/>
            <a:ext cx="459179"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5263041A-1CB9-4D99-9738-668B047A5CCB}"/>
              </a:ext>
            </a:extLst>
          </p:cNvPr>
          <p:cNvCxnSpPr/>
          <p:nvPr/>
        </p:nvCxnSpPr>
        <p:spPr>
          <a:xfrm>
            <a:off x="2561107" y="3688031"/>
            <a:ext cx="459179"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AA33EF3-CE8F-4567-8CCD-6561649C51A3}"/>
              </a:ext>
            </a:extLst>
          </p:cNvPr>
          <p:cNvCxnSpPr/>
          <p:nvPr/>
        </p:nvCxnSpPr>
        <p:spPr>
          <a:xfrm>
            <a:off x="5413166" y="4230574"/>
            <a:ext cx="459179"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BC2E5696-6729-4F1C-A7FC-CE64F8DE501D}"/>
              </a:ext>
            </a:extLst>
          </p:cNvPr>
          <p:cNvCxnSpPr/>
          <p:nvPr/>
        </p:nvCxnSpPr>
        <p:spPr>
          <a:xfrm>
            <a:off x="5427020" y="3174413"/>
            <a:ext cx="459179"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AA2EEC79-5D3F-4454-AB15-1BEEA66997E5}"/>
              </a:ext>
            </a:extLst>
          </p:cNvPr>
          <p:cNvCxnSpPr>
            <a:cxnSpLocks/>
          </p:cNvCxnSpPr>
          <p:nvPr/>
        </p:nvCxnSpPr>
        <p:spPr>
          <a:xfrm flipH="1">
            <a:off x="637304" y="2858983"/>
            <a:ext cx="2" cy="40376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D7146885-0B7E-4185-AEEE-20D6FE48FE8E}"/>
              </a:ext>
            </a:extLst>
          </p:cNvPr>
          <p:cNvCxnSpPr>
            <a:cxnSpLocks/>
          </p:cNvCxnSpPr>
          <p:nvPr/>
        </p:nvCxnSpPr>
        <p:spPr>
          <a:xfrm flipV="1">
            <a:off x="3994064" y="3143249"/>
            <a:ext cx="459178" cy="544783"/>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39F3D123-10B7-4900-85F1-2B00BEB4A1AB}"/>
              </a:ext>
            </a:extLst>
          </p:cNvPr>
          <p:cNvCxnSpPr>
            <a:cxnSpLocks/>
          </p:cNvCxnSpPr>
          <p:nvPr/>
        </p:nvCxnSpPr>
        <p:spPr>
          <a:xfrm>
            <a:off x="3994064" y="3688032"/>
            <a:ext cx="459178" cy="564078"/>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3" name="Rectangle: Rounded Corners 32">
            <a:extLst>
              <a:ext uri="{FF2B5EF4-FFF2-40B4-BE49-F238E27FC236}">
                <a16:creationId xmlns:a16="http://schemas.microsoft.com/office/drawing/2014/main" id="{3125FC5F-0E0B-4D2D-B31A-6ACE241B2EA2}"/>
              </a:ext>
            </a:extLst>
          </p:cNvPr>
          <p:cNvSpPr/>
          <p:nvPr/>
        </p:nvSpPr>
        <p:spPr>
          <a:xfrm>
            <a:off x="4439388" y="5033463"/>
            <a:ext cx="987628" cy="844991"/>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900" dirty="0">
                <a:solidFill>
                  <a:schemeClr val="bg2">
                    <a:lumMod val="50000"/>
                  </a:schemeClr>
                </a:solidFill>
              </a:rPr>
              <a:t>Prisoner Contact team contact prison to make booking</a:t>
            </a:r>
          </a:p>
        </p:txBody>
      </p:sp>
      <p:sp>
        <p:nvSpPr>
          <p:cNvPr id="36" name="Rectangle: Rounded Corners 35">
            <a:extLst>
              <a:ext uri="{FF2B5EF4-FFF2-40B4-BE49-F238E27FC236}">
                <a16:creationId xmlns:a16="http://schemas.microsoft.com/office/drawing/2014/main" id="{F945B77C-7347-446F-9158-89A00AE6769A}"/>
              </a:ext>
            </a:extLst>
          </p:cNvPr>
          <p:cNvSpPr/>
          <p:nvPr/>
        </p:nvSpPr>
        <p:spPr>
          <a:xfrm>
            <a:off x="3086823" y="5033463"/>
            <a:ext cx="973778" cy="842972"/>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800" dirty="0">
                <a:solidFill>
                  <a:schemeClr val="bg2">
                    <a:lumMod val="50000"/>
                  </a:schemeClr>
                </a:solidFill>
              </a:rPr>
              <a:t>Prisoner Contact team provide booking details to counsel</a:t>
            </a:r>
          </a:p>
        </p:txBody>
      </p:sp>
      <p:sp>
        <p:nvSpPr>
          <p:cNvPr id="38" name="Rectangle: Rounded Corners 37">
            <a:extLst>
              <a:ext uri="{FF2B5EF4-FFF2-40B4-BE49-F238E27FC236}">
                <a16:creationId xmlns:a16="http://schemas.microsoft.com/office/drawing/2014/main" id="{AB06FC5D-07D5-4437-88DD-13FCD494E78A}"/>
              </a:ext>
            </a:extLst>
          </p:cNvPr>
          <p:cNvSpPr/>
          <p:nvPr/>
        </p:nvSpPr>
        <p:spPr>
          <a:xfrm>
            <a:off x="1580417" y="3275364"/>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900" dirty="0">
                <a:solidFill>
                  <a:schemeClr val="bg2">
                    <a:lumMod val="50000"/>
                  </a:schemeClr>
                </a:solidFill>
              </a:rPr>
              <a:t>Counsel contacts Prisoner Contact team with case details</a:t>
            </a:r>
          </a:p>
        </p:txBody>
      </p:sp>
      <p:cxnSp>
        <p:nvCxnSpPr>
          <p:cNvPr id="60" name="Straight Arrow Connector 59">
            <a:extLst>
              <a:ext uri="{FF2B5EF4-FFF2-40B4-BE49-F238E27FC236}">
                <a16:creationId xmlns:a16="http://schemas.microsoft.com/office/drawing/2014/main" id="{F30E6F65-7723-4787-937C-68F60666E690}"/>
              </a:ext>
            </a:extLst>
          </p:cNvPr>
          <p:cNvCxnSpPr>
            <a:cxnSpLocks/>
            <a:stCxn id="10" idx="3"/>
          </p:cNvCxnSpPr>
          <p:nvPr/>
        </p:nvCxnSpPr>
        <p:spPr>
          <a:xfrm>
            <a:off x="3994064" y="2441118"/>
            <a:ext cx="4453238" cy="13979"/>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3EC09D3-6143-4673-8F1B-5DF4CCEDA55A}"/>
              </a:ext>
            </a:extLst>
          </p:cNvPr>
          <p:cNvCxnSpPr>
            <a:cxnSpLocks/>
          </p:cNvCxnSpPr>
          <p:nvPr/>
        </p:nvCxnSpPr>
        <p:spPr>
          <a:xfrm flipV="1">
            <a:off x="6859976" y="3169966"/>
            <a:ext cx="1587326" cy="9519"/>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3" name="Rectangle: Rounded Corners 62">
            <a:extLst>
              <a:ext uri="{FF2B5EF4-FFF2-40B4-BE49-F238E27FC236}">
                <a16:creationId xmlns:a16="http://schemas.microsoft.com/office/drawing/2014/main" id="{B53F0A63-CE3C-4B84-962E-D9442254A8EC}"/>
              </a:ext>
            </a:extLst>
          </p:cNvPr>
          <p:cNvSpPr/>
          <p:nvPr/>
        </p:nvSpPr>
        <p:spPr>
          <a:xfrm>
            <a:off x="8447302" y="2066853"/>
            <a:ext cx="3321132" cy="1621178"/>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NZ" sz="1400" dirty="0">
                <a:solidFill>
                  <a:schemeClr val="bg2">
                    <a:lumMod val="50000"/>
                  </a:schemeClr>
                </a:solidFill>
              </a:rPr>
              <a:t>Escalation Process</a:t>
            </a:r>
          </a:p>
          <a:p>
            <a:pPr algn="ctr"/>
            <a:r>
              <a:rPr lang="en-NZ" sz="900" dirty="0">
                <a:solidFill>
                  <a:schemeClr val="bg2">
                    <a:lumMod val="50000"/>
                  </a:schemeClr>
                </a:solidFill>
              </a:rPr>
              <a:t>As per the current process, if counsel have difficulty booking time with their clients via the prison, they can contact</a:t>
            </a:r>
          </a:p>
          <a:p>
            <a:pPr algn="ctr"/>
            <a:endParaRPr lang="en-NZ" sz="900" dirty="0">
              <a:solidFill>
                <a:schemeClr val="bg2">
                  <a:lumMod val="50000"/>
                </a:schemeClr>
              </a:solidFill>
            </a:endParaRPr>
          </a:p>
          <a:p>
            <a:pPr algn="ctr"/>
            <a:r>
              <a:rPr lang="en-NZ" sz="900" dirty="0">
                <a:solidFill>
                  <a:schemeClr val="bg2">
                    <a:lumMod val="50000"/>
                  </a:schemeClr>
                </a:solidFill>
              </a:rPr>
              <a:t> </a:t>
            </a:r>
            <a:r>
              <a:rPr lang="en-NZ" sz="900" dirty="0">
                <a:solidFill>
                  <a:schemeClr val="bg2">
                    <a:lumMod val="50000"/>
                  </a:schemeClr>
                </a:solidFill>
                <a:hlinkClick r:id="rId3"/>
              </a:rPr>
              <a:t>prisonercontact@corrections.govt.nz</a:t>
            </a:r>
            <a:r>
              <a:rPr lang="en-NZ" sz="900" dirty="0">
                <a:solidFill>
                  <a:schemeClr val="bg2">
                    <a:lumMod val="50000"/>
                  </a:schemeClr>
                </a:solidFill>
              </a:rPr>
              <a:t> </a:t>
            </a:r>
          </a:p>
          <a:p>
            <a:pPr algn="ctr"/>
            <a:r>
              <a:rPr lang="en-NZ" sz="900" dirty="0">
                <a:solidFill>
                  <a:schemeClr val="bg2">
                    <a:lumMod val="50000"/>
                  </a:schemeClr>
                </a:solidFill>
              </a:rPr>
              <a:t>0800 650 000</a:t>
            </a:r>
          </a:p>
          <a:p>
            <a:pPr algn="ctr"/>
            <a:endParaRPr lang="en-NZ" sz="900" dirty="0">
              <a:solidFill>
                <a:schemeClr val="bg2">
                  <a:lumMod val="50000"/>
                </a:schemeClr>
              </a:solidFill>
            </a:endParaRPr>
          </a:p>
          <a:p>
            <a:pPr algn="ctr"/>
            <a:r>
              <a:rPr lang="en-NZ" sz="900" dirty="0">
                <a:solidFill>
                  <a:schemeClr val="bg2">
                    <a:lumMod val="50000"/>
                  </a:schemeClr>
                </a:solidFill>
              </a:rPr>
              <a:t>The preferred method or time of contact cannot always be facilitated, however staff will do their best to accommodate the request.</a:t>
            </a:r>
          </a:p>
        </p:txBody>
      </p:sp>
      <p:sp>
        <p:nvSpPr>
          <p:cNvPr id="66" name="Rectangle: Rounded Corners 65">
            <a:extLst>
              <a:ext uri="{FF2B5EF4-FFF2-40B4-BE49-F238E27FC236}">
                <a16:creationId xmlns:a16="http://schemas.microsoft.com/office/drawing/2014/main" id="{71644A7C-0742-4C6D-873B-2ADF5ED115B2}"/>
              </a:ext>
            </a:extLst>
          </p:cNvPr>
          <p:cNvSpPr/>
          <p:nvPr/>
        </p:nvSpPr>
        <p:spPr>
          <a:xfrm>
            <a:off x="154379" y="623455"/>
            <a:ext cx="11845637" cy="1148934"/>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NZ" sz="1400" dirty="0">
                <a:solidFill>
                  <a:schemeClr val="bg2">
                    <a:lumMod val="50000"/>
                  </a:schemeClr>
                </a:solidFill>
              </a:rPr>
              <a:t>Ara Poutama Aotearoa has developed a process for in person visits between counsel and their clients in some circumstances. There are three options in place for counsel to have contact with their clients in custody – Phone, AVL and in person. In person visits may be facilitated for trial matters through the Prisoner Contact team. Some examples of where this </a:t>
            </a:r>
            <a:r>
              <a:rPr lang="en-NZ" sz="1400">
                <a:solidFill>
                  <a:schemeClr val="bg2">
                    <a:lumMod val="50000"/>
                  </a:schemeClr>
                </a:solidFill>
              </a:rPr>
              <a:t>may apply are:</a:t>
            </a:r>
            <a:endParaRPr lang="en-NZ" sz="1400" dirty="0">
              <a:solidFill>
                <a:schemeClr val="bg2">
                  <a:lumMod val="50000"/>
                </a:schemeClr>
              </a:solidFill>
            </a:endParaRPr>
          </a:p>
          <a:p>
            <a:endParaRPr lang="en-NZ" sz="800" dirty="0">
              <a:solidFill>
                <a:schemeClr val="bg2">
                  <a:lumMod val="50000"/>
                </a:schemeClr>
              </a:solidFill>
            </a:endParaRPr>
          </a:p>
          <a:p>
            <a:r>
              <a:rPr lang="en-NZ" sz="1400" dirty="0">
                <a:solidFill>
                  <a:schemeClr val="bg2">
                    <a:lumMod val="50000"/>
                  </a:schemeClr>
                </a:solidFill>
              </a:rPr>
              <a:t>- Complex Cases	- Late Disclosure	- High levels of disclosure		- Comprehension difficulties for client</a:t>
            </a:r>
          </a:p>
        </p:txBody>
      </p:sp>
      <p:sp>
        <p:nvSpPr>
          <p:cNvPr id="82" name="Rectangle: Rounded Corners 81">
            <a:extLst>
              <a:ext uri="{FF2B5EF4-FFF2-40B4-BE49-F238E27FC236}">
                <a16:creationId xmlns:a16="http://schemas.microsoft.com/office/drawing/2014/main" id="{31B8B557-8B88-4DA1-9120-2B4E75BAAB93}"/>
              </a:ext>
            </a:extLst>
          </p:cNvPr>
          <p:cNvSpPr/>
          <p:nvPr/>
        </p:nvSpPr>
        <p:spPr>
          <a:xfrm>
            <a:off x="8292933" y="4944507"/>
            <a:ext cx="1454732" cy="1564204"/>
          </a:xfrm>
          <a:prstGeom prst="round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800" dirty="0">
                <a:solidFill>
                  <a:schemeClr val="bg2">
                    <a:lumMod val="50000"/>
                  </a:schemeClr>
                </a:solidFill>
              </a:rPr>
              <a:t>There may be instances where the booking will need to be declined or cancelled for operational health and safety reasons. In this instance the prison will notify the Prisoner Contact team who will advise counsel and assist them with a remote booking.</a:t>
            </a:r>
          </a:p>
        </p:txBody>
      </p:sp>
      <p:sp>
        <p:nvSpPr>
          <p:cNvPr id="41" name="Rectangle: Rounded Corners 40">
            <a:extLst>
              <a:ext uri="{FF2B5EF4-FFF2-40B4-BE49-F238E27FC236}">
                <a16:creationId xmlns:a16="http://schemas.microsoft.com/office/drawing/2014/main" id="{C460E1A5-0E54-4740-B8DF-DEA47FCBFB19}"/>
              </a:ext>
            </a:extLst>
          </p:cNvPr>
          <p:cNvSpPr/>
          <p:nvPr/>
        </p:nvSpPr>
        <p:spPr>
          <a:xfrm>
            <a:off x="3020286" y="3279074"/>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900" dirty="0">
                <a:solidFill>
                  <a:schemeClr val="bg2">
                    <a:lumMod val="50000"/>
                  </a:schemeClr>
                </a:solidFill>
              </a:rPr>
              <a:t>Prisoner Contact team triages file</a:t>
            </a:r>
          </a:p>
        </p:txBody>
      </p:sp>
      <p:sp>
        <p:nvSpPr>
          <p:cNvPr id="43" name="Rectangle: Rounded Corners 42">
            <a:extLst>
              <a:ext uri="{FF2B5EF4-FFF2-40B4-BE49-F238E27FC236}">
                <a16:creationId xmlns:a16="http://schemas.microsoft.com/office/drawing/2014/main" id="{ABA91C0F-E229-410F-94DF-1EA8540EDA14}"/>
              </a:ext>
            </a:extLst>
          </p:cNvPr>
          <p:cNvSpPr/>
          <p:nvPr/>
        </p:nvSpPr>
        <p:spPr>
          <a:xfrm>
            <a:off x="7319156" y="3814937"/>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000" dirty="0">
                <a:solidFill>
                  <a:schemeClr val="bg2">
                    <a:lumMod val="50000"/>
                  </a:schemeClr>
                </a:solidFill>
              </a:rPr>
              <a:t>Prison Director (</a:t>
            </a:r>
            <a:r>
              <a:rPr lang="en-NZ" sz="1000">
                <a:solidFill>
                  <a:schemeClr val="bg2">
                    <a:lumMod val="50000"/>
                  </a:schemeClr>
                </a:solidFill>
              </a:rPr>
              <a:t>or delegate) </a:t>
            </a:r>
            <a:r>
              <a:rPr lang="en-NZ" sz="1000" dirty="0">
                <a:solidFill>
                  <a:schemeClr val="bg2">
                    <a:lumMod val="50000"/>
                  </a:schemeClr>
                </a:solidFill>
              </a:rPr>
              <a:t>declines request</a:t>
            </a:r>
          </a:p>
        </p:txBody>
      </p:sp>
      <p:cxnSp>
        <p:nvCxnSpPr>
          <p:cNvPr id="44" name="Straight Arrow Connector 43">
            <a:extLst>
              <a:ext uri="{FF2B5EF4-FFF2-40B4-BE49-F238E27FC236}">
                <a16:creationId xmlns:a16="http://schemas.microsoft.com/office/drawing/2014/main" id="{715954FD-C649-4CB1-B7BB-01998E57E5E7}"/>
              </a:ext>
            </a:extLst>
          </p:cNvPr>
          <p:cNvCxnSpPr/>
          <p:nvPr/>
        </p:nvCxnSpPr>
        <p:spPr>
          <a:xfrm>
            <a:off x="6859977" y="4206096"/>
            <a:ext cx="459179" cy="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 name="Connector: Elbow 4">
            <a:extLst>
              <a:ext uri="{FF2B5EF4-FFF2-40B4-BE49-F238E27FC236}">
                <a16:creationId xmlns:a16="http://schemas.microsoft.com/office/drawing/2014/main" id="{ECD3F9BB-7FFB-438D-8B85-5C0DBB9B492F}"/>
              </a:ext>
            </a:extLst>
          </p:cNvPr>
          <p:cNvCxnSpPr>
            <a:cxnSpLocks/>
            <a:stCxn id="43" idx="0"/>
          </p:cNvCxnSpPr>
          <p:nvPr/>
        </p:nvCxnSpPr>
        <p:spPr>
          <a:xfrm rot="16200000" flipV="1">
            <a:off x="7105902" y="3114794"/>
            <a:ext cx="454218" cy="946068"/>
          </a:xfrm>
          <a:prstGeom prst="bentConnector2">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Rectangle: Rounded Corners 48">
            <a:extLst>
              <a:ext uri="{FF2B5EF4-FFF2-40B4-BE49-F238E27FC236}">
                <a16:creationId xmlns:a16="http://schemas.microsoft.com/office/drawing/2014/main" id="{8343ECD6-4F90-4F24-8B41-52FD617D5137}"/>
              </a:ext>
            </a:extLst>
          </p:cNvPr>
          <p:cNvSpPr/>
          <p:nvPr/>
        </p:nvSpPr>
        <p:spPr>
          <a:xfrm>
            <a:off x="5886199" y="5045162"/>
            <a:ext cx="973777" cy="831273"/>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1000" dirty="0">
                <a:solidFill>
                  <a:schemeClr val="bg2">
                    <a:lumMod val="50000"/>
                  </a:schemeClr>
                </a:solidFill>
              </a:rPr>
              <a:t>Prison Director approves request</a:t>
            </a:r>
          </a:p>
        </p:txBody>
      </p:sp>
      <p:cxnSp>
        <p:nvCxnSpPr>
          <p:cNvPr id="50" name="Straight Arrow Connector 49">
            <a:extLst>
              <a:ext uri="{FF2B5EF4-FFF2-40B4-BE49-F238E27FC236}">
                <a16:creationId xmlns:a16="http://schemas.microsoft.com/office/drawing/2014/main" id="{413D6D9B-C144-42A8-9406-084DCF678C25}"/>
              </a:ext>
            </a:extLst>
          </p:cNvPr>
          <p:cNvCxnSpPr>
            <a:cxnSpLocks/>
          </p:cNvCxnSpPr>
          <p:nvPr/>
        </p:nvCxnSpPr>
        <p:spPr>
          <a:xfrm flipH="1">
            <a:off x="6373085" y="4641402"/>
            <a:ext cx="2" cy="40376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4ED170C0-D2A5-45E6-A64A-228B4EA282DC}"/>
              </a:ext>
            </a:extLst>
          </p:cNvPr>
          <p:cNvCxnSpPr>
            <a:stCxn id="49" idx="1"/>
          </p:cNvCxnSpPr>
          <p:nvPr/>
        </p:nvCxnSpPr>
        <p:spPr>
          <a:xfrm flipH="1">
            <a:off x="5427019" y="5460799"/>
            <a:ext cx="459180" cy="5579"/>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3A97CC9B-03CD-4BEB-A0ED-02735B9A5C68}"/>
              </a:ext>
            </a:extLst>
          </p:cNvPr>
          <p:cNvCxnSpPr>
            <a:cxnSpLocks/>
            <a:stCxn id="33" idx="1"/>
            <a:endCxn id="36" idx="3"/>
          </p:cNvCxnSpPr>
          <p:nvPr/>
        </p:nvCxnSpPr>
        <p:spPr>
          <a:xfrm flipH="1" flipV="1">
            <a:off x="4060601" y="5454949"/>
            <a:ext cx="378787" cy="101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Rectangle: Rounded Corners 63">
            <a:extLst>
              <a:ext uri="{FF2B5EF4-FFF2-40B4-BE49-F238E27FC236}">
                <a16:creationId xmlns:a16="http://schemas.microsoft.com/office/drawing/2014/main" id="{4A9E46C9-F192-40B5-8A41-AFD9F6781D40}"/>
              </a:ext>
            </a:extLst>
          </p:cNvPr>
          <p:cNvSpPr/>
          <p:nvPr/>
        </p:nvSpPr>
        <p:spPr>
          <a:xfrm>
            <a:off x="1730065" y="5037550"/>
            <a:ext cx="973778" cy="842972"/>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800" dirty="0">
                <a:solidFill>
                  <a:schemeClr val="bg2">
                    <a:lumMod val="50000"/>
                  </a:schemeClr>
                </a:solidFill>
              </a:rPr>
              <a:t>Visit occurs as booked</a:t>
            </a:r>
          </a:p>
        </p:txBody>
      </p:sp>
      <p:cxnSp>
        <p:nvCxnSpPr>
          <p:cNvPr id="65" name="Straight Arrow Connector 64">
            <a:extLst>
              <a:ext uri="{FF2B5EF4-FFF2-40B4-BE49-F238E27FC236}">
                <a16:creationId xmlns:a16="http://schemas.microsoft.com/office/drawing/2014/main" id="{11DB83CF-D299-4B6A-B7F1-CECCDDEBE7E1}"/>
              </a:ext>
            </a:extLst>
          </p:cNvPr>
          <p:cNvCxnSpPr>
            <a:cxnSpLocks/>
          </p:cNvCxnSpPr>
          <p:nvPr/>
        </p:nvCxnSpPr>
        <p:spPr>
          <a:xfrm flipH="1" flipV="1">
            <a:off x="2688484" y="5463588"/>
            <a:ext cx="378787" cy="1010"/>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7" name="Rectangle: Rounded Corners 66">
            <a:extLst>
              <a:ext uri="{FF2B5EF4-FFF2-40B4-BE49-F238E27FC236}">
                <a16:creationId xmlns:a16="http://schemas.microsoft.com/office/drawing/2014/main" id="{2DDCAE79-A398-4820-B048-C4CC53146173}"/>
              </a:ext>
            </a:extLst>
          </p:cNvPr>
          <p:cNvSpPr/>
          <p:nvPr/>
        </p:nvSpPr>
        <p:spPr>
          <a:xfrm>
            <a:off x="1733259" y="6130270"/>
            <a:ext cx="973778" cy="842972"/>
          </a:xfrm>
          <a:prstGeom prst="round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NZ" sz="800" dirty="0">
                <a:solidFill>
                  <a:schemeClr val="bg2">
                    <a:lumMod val="50000"/>
                  </a:schemeClr>
                </a:solidFill>
              </a:rPr>
              <a:t>Visit cancelled by prison</a:t>
            </a:r>
          </a:p>
        </p:txBody>
      </p:sp>
      <p:cxnSp>
        <p:nvCxnSpPr>
          <p:cNvPr id="61" name="Connector: Elbow 60">
            <a:extLst>
              <a:ext uri="{FF2B5EF4-FFF2-40B4-BE49-F238E27FC236}">
                <a16:creationId xmlns:a16="http://schemas.microsoft.com/office/drawing/2014/main" id="{D59B92CA-0BB8-4880-A1EC-EEC6FAF44449}"/>
              </a:ext>
            </a:extLst>
          </p:cNvPr>
          <p:cNvCxnSpPr>
            <a:stCxn id="36" idx="2"/>
            <a:endCxn id="67" idx="3"/>
          </p:cNvCxnSpPr>
          <p:nvPr/>
        </p:nvCxnSpPr>
        <p:spPr>
          <a:xfrm rot="5400000">
            <a:off x="2802715" y="5780758"/>
            <a:ext cx="675321" cy="866675"/>
          </a:xfrm>
          <a:prstGeom prst="bentConnector2">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9" name="Connector: Elbow 68">
            <a:extLst>
              <a:ext uri="{FF2B5EF4-FFF2-40B4-BE49-F238E27FC236}">
                <a16:creationId xmlns:a16="http://schemas.microsoft.com/office/drawing/2014/main" id="{7F74536A-BE1B-45F1-B031-95AEA5BB38DA}"/>
              </a:ext>
            </a:extLst>
          </p:cNvPr>
          <p:cNvCxnSpPr>
            <a:endCxn id="63" idx="2"/>
          </p:cNvCxnSpPr>
          <p:nvPr/>
        </p:nvCxnSpPr>
        <p:spPr>
          <a:xfrm flipV="1">
            <a:off x="2703843" y="3688031"/>
            <a:ext cx="7404025" cy="3022084"/>
          </a:xfrm>
          <a:prstGeom prst="bentConnector2">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5830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4524</TotalTime>
  <Words>313</Words>
  <Application>Microsoft Office PowerPoint</Application>
  <PresentationFormat>Widescreen</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CURRIE, Lisa (WELLHO)</dc:creator>
  <cp:lastModifiedBy>CURRIE, Lisa (WELLHO)</cp:lastModifiedBy>
  <cp:revision>31</cp:revision>
  <dcterms:created xsi:type="dcterms:W3CDTF">2022-02-21T20:25:53Z</dcterms:created>
  <dcterms:modified xsi:type="dcterms:W3CDTF">2022-03-27T22:23:28Z</dcterms:modified>
</cp:coreProperties>
</file>